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56" r:id="rId2"/>
    <p:sldId id="259" r:id="rId3"/>
    <p:sldId id="258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91" r:id="rId14"/>
    <p:sldId id="268" r:id="rId15"/>
    <p:sldId id="269" r:id="rId16"/>
    <p:sldId id="273" r:id="rId17"/>
    <p:sldId id="270" r:id="rId18"/>
    <p:sldId id="271" r:id="rId19"/>
    <p:sldId id="275" r:id="rId20"/>
    <p:sldId id="272" r:id="rId21"/>
    <p:sldId id="276" r:id="rId22"/>
    <p:sldId id="277" r:id="rId23"/>
    <p:sldId id="278" r:id="rId24"/>
    <p:sldId id="281" r:id="rId25"/>
    <p:sldId id="282" r:id="rId26"/>
    <p:sldId id="279" r:id="rId27"/>
    <p:sldId id="292" r:id="rId28"/>
    <p:sldId id="293" r:id="rId29"/>
    <p:sldId id="283" r:id="rId30"/>
    <p:sldId id="280" r:id="rId31"/>
    <p:sldId id="284" r:id="rId32"/>
    <p:sldId id="298" r:id="rId33"/>
    <p:sldId id="287" r:id="rId34"/>
    <p:sldId id="286" r:id="rId35"/>
    <p:sldId id="285" r:id="rId36"/>
    <p:sldId id="294" r:id="rId37"/>
    <p:sldId id="299" r:id="rId38"/>
    <p:sldId id="300" r:id="rId39"/>
    <p:sldId id="289" r:id="rId40"/>
    <p:sldId id="301" r:id="rId41"/>
    <p:sldId id="297" r:id="rId42"/>
    <p:sldId id="302" r:id="rId43"/>
    <p:sldId id="295" r:id="rId44"/>
    <p:sldId id="290" r:id="rId45"/>
    <p:sldId id="296" r:id="rId46"/>
    <p:sldId id="303" r:id="rId47"/>
    <p:sldId id="304" r:id="rId48"/>
    <p:sldId id="305" r:id="rId49"/>
    <p:sldId id="306" r:id="rId5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CCFF"/>
    <a:srgbClr val="DCD2FA"/>
    <a:srgbClr val="FFFFFF"/>
    <a:srgbClr val="883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0B2EF-DDCD-43F7-80D2-FF0DDFCBBB86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8D622-00EE-4470-AC64-26BB48979B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445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podríamos estar midiendo</a:t>
            </a:r>
            <a:r>
              <a:rPr lang="es-AR" baseline="0" dirty="0" smtClean="0"/>
              <a:t> floración de pinos y tomar como variables de interés la cantidad de conos femeninos y masculinos de una población a lo largo de los años,  o % de frutos de diversas especies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8D622-00EE-4470-AC64-26BB48979BAA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22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955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3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12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161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201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876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9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125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583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832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653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D6047-B284-49CC-AD23-0596428C5828}" type="datetimeFigureOut">
              <a:rPr lang="es-AR" smtClean="0"/>
              <a:t>29/10/2019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C7061-657E-4AEF-8704-CF8A65A02F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134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png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microsoft.com/office/2007/relationships/hdphoto" Target="../media/hdphoto1.wdp"/><Relationship Id="rId9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ladiesbio.github.io/Taller2_ggplot2/#4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www.sthda.com/english/articles/32-r-graphics-essentials/132-plot-grouped-data-box-plot-bar-plot-and-mo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://www.sthda.com/english/articles/32-r-graphics-essentials/128-plot-time-series-data-using-ggplot/" TargetMode="Externa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ggplot2-exts.org/gallery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etrumresearchgroup/ggedit" TargetMode="External"/><Relationship Id="rId3" Type="http://schemas.microsoft.com/office/2007/relationships/hdphoto" Target="../media/hdphoto1.wdp"/><Relationship Id="rId7" Type="http://schemas.openxmlformats.org/officeDocument/2006/relationships/hyperlink" Target="https://github.com/calligross/ggthemeassi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ocviz.co/makeplot.html#how-ggplot-works" TargetMode="External"/><Relationship Id="rId5" Type="http://schemas.openxmlformats.org/officeDocument/2006/relationships/hyperlink" Target="http://r4ds.had.co.nz/data-visualisation.html" TargetMode="External"/><Relationship Id="rId4" Type="http://schemas.openxmlformats.org/officeDocument/2006/relationships/hyperlink" Target="http://ggplot2.tidyverse.org/" TargetMode="External"/><Relationship Id="rId9" Type="http://schemas.openxmlformats.org/officeDocument/2006/relationships/hyperlink" Target="http://www.sthda.com/english/wiki/be-awesome-in-ggplot2-a-practical-guide-to-be-highly-effective-r-software-and-data-visualization#geom_histogram-histogra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ilanor.net/blog/maps-in-r-plotting-data-points-on-a-map/" TargetMode="External"/><Relationship Id="rId5" Type="http://schemas.openxmlformats.org/officeDocument/2006/relationships/hyperlink" Target="https://eriqande.github.io/rep-res-web/lectures/making-maps-with-R.html" TargetMode="Externa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ournal.r-project.org/archive/2013-1/kahle-wickham.pdf" TargetMode="Externa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f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fif"/><Relationship Id="rId5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riángulo rectángulo 2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326" y="2483318"/>
            <a:ext cx="4268807" cy="426880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483636" y="297974"/>
            <a:ext cx="3851664" cy="7945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4500" dirty="0">
                <a:solidFill>
                  <a:srgbClr val="88398A"/>
                </a:solidFill>
                <a:latin typeface="Open Sans Condensed" panose="020B0806030504020204"/>
              </a:rPr>
              <a:t>¡</a:t>
            </a:r>
            <a:r>
              <a:rPr lang="es-419" sz="4500" dirty="0" err="1">
                <a:solidFill>
                  <a:srgbClr val="88398A"/>
                </a:solidFill>
                <a:latin typeface="Open Sans Condensed" panose="020B0806030504020204"/>
              </a:rPr>
              <a:t>Bienvenides</a:t>
            </a:r>
            <a:r>
              <a:rPr lang="es-419" sz="4500" dirty="0">
                <a:solidFill>
                  <a:srgbClr val="88398A"/>
                </a:solidFill>
                <a:latin typeface="Open Sans Condensed" panose="020B0806030504020204"/>
              </a:rPr>
              <a:t>!</a:t>
            </a:r>
            <a:endParaRPr lang="en-US" sz="4500" dirty="0">
              <a:solidFill>
                <a:srgbClr val="88398A"/>
              </a:solidFill>
              <a:latin typeface="Open Sans Condensed" panose="020B0806030504020204"/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148028" y="1161053"/>
            <a:ext cx="5788938" cy="14506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4000" dirty="0">
                <a:solidFill>
                  <a:srgbClr val="883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/>
              </a:rPr>
              <a:t>GRAFICANDO CON GGPLOT2</a:t>
            </a:r>
          </a:p>
          <a:p>
            <a:r>
              <a:rPr lang="es-419" sz="2800" dirty="0">
                <a:solidFill>
                  <a:srgbClr val="88398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/>
              </a:rPr>
              <a:t>29 DE OCTUBRE- 2019</a:t>
            </a:r>
            <a:endParaRPr lang="es-419" sz="1600" dirty="0">
              <a:solidFill>
                <a:srgbClr val="8839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/>
            </a:endParaRPr>
          </a:p>
          <a:p>
            <a:endParaRPr lang="en-US" sz="2800" dirty="0">
              <a:solidFill>
                <a:srgbClr val="88398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13462" r="3862" b="2504"/>
          <a:stretch/>
        </p:blipFill>
        <p:spPr>
          <a:xfrm>
            <a:off x="10495" y="9708"/>
            <a:ext cx="2271065" cy="20703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87" y="4340754"/>
            <a:ext cx="3249878" cy="2494282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" y="2759939"/>
            <a:ext cx="2491510" cy="21766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26" y="1917166"/>
            <a:ext cx="1726839" cy="1881719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7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2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190445" y="531238"/>
            <a:ext cx="595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Especificar </a:t>
            </a:r>
            <a:r>
              <a:rPr lang="es-A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los componentes “estéticos”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619949" y="2203077"/>
            <a:ext cx="29080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componentes estéticos: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</a:t>
            </a: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Alpha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Linetype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Shape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85801" y="1248263"/>
            <a:ext cx="76430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(data=iris, </a:t>
            </a:r>
            <a:r>
              <a:rPr lang="es-AR" sz="2000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48" y="1906659"/>
            <a:ext cx="4502214" cy="421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10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192710" y="576560"/>
            <a:ext cx="6758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3. Especificar el tipo de componente geométrico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45493" y="1315971"/>
            <a:ext cx="8223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(data=iris, aes(x=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s-AR" sz="2000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950" y="2392699"/>
            <a:ext cx="4374811" cy="4100313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 rot="17010972">
            <a:off x="6663889" y="1828916"/>
            <a:ext cx="558688" cy="3298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0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08" y="1859781"/>
            <a:ext cx="1383663" cy="1296845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425702" y="518952"/>
            <a:ext cx="6758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3. Especificar el tipo de componente geométrico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92120" y="2608701"/>
            <a:ext cx="1880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geom_line</a:t>
            </a: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():</a:t>
            </a:r>
            <a:endParaRPr lang="es-AR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59" y="1803271"/>
            <a:ext cx="3933413" cy="815646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29105" y="1276636"/>
            <a:ext cx="1494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geom_bar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29105" y="2765519"/>
            <a:ext cx="1952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geom_boxplot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29105" y="4427447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geom_histogram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547193" y="984819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():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4572001" y="4240250"/>
            <a:ext cx="2037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geom_smooth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():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6"/>
          <a:srcRect r="5008"/>
          <a:stretch/>
        </p:blipFill>
        <p:spPr>
          <a:xfrm>
            <a:off x="258475" y="3499855"/>
            <a:ext cx="4188179" cy="67532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17" y="5055580"/>
            <a:ext cx="4252418" cy="61197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109" r="2742"/>
          <a:stretch/>
        </p:blipFill>
        <p:spPr>
          <a:xfrm>
            <a:off x="4622879" y="3111873"/>
            <a:ext cx="3476445" cy="675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181"/>
          <a:stretch/>
        </p:blipFill>
        <p:spPr>
          <a:xfrm>
            <a:off x="4673790" y="1528799"/>
            <a:ext cx="3909493" cy="6037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rcRect l="14563" r="4944" b="21045"/>
          <a:stretch/>
        </p:blipFill>
        <p:spPr>
          <a:xfrm>
            <a:off x="4673790" y="4882245"/>
            <a:ext cx="3975704" cy="5179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1160" y="5400223"/>
            <a:ext cx="1285588" cy="12049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193" y="3552999"/>
            <a:ext cx="1346553" cy="12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2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71843"/>
              </p:ext>
            </p:extLst>
          </p:nvPr>
        </p:nvGraphicFramePr>
        <p:xfrm>
          <a:off x="2246189" y="1379690"/>
          <a:ext cx="4651624" cy="4424343"/>
        </p:xfrm>
        <a:graphic>
          <a:graphicData uri="http://schemas.openxmlformats.org/drawingml/2006/table">
            <a:tbl>
              <a:tblPr/>
              <a:tblGrid>
                <a:gridCol w="2325812">
                  <a:extLst>
                    <a:ext uri="{9D8B030D-6E8A-4147-A177-3AD203B41FA5}">
                      <a16:colId xmlns:a16="http://schemas.microsoft.com/office/drawing/2014/main" val="3931344395"/>
                    </a:ext>
                  </a:extLst>
                </a:gridCol>
                <a:gridCol w="2325812">
                  <a:extLst>
                    <a:ext uri="{9D8B030D-6E8A-4147-A177-3AD203B41FA5}">
                      <a16:colId xmlns:a16="http://schemas.microsoft.com/office/drawing/2014/main" val="3877411365"/>
                    </a:ext>
                  </a:extLst>
                </a:gridCol>
              </a:tblGrid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Tipo</a:t>
                      </a:r>
                      <a:endParaRPr lang="es-AR" sz="140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Función</a:t>
                      </a:r>
                      <a:endParaRPr lang="es-AR" sz="140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02793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Point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geom_point()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33485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Line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geom_line()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80971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Bar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geom_bar(), geom_col()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62803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Histogram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geom_histogram()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125748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err="1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Regression</a:t>
                      </a:r>
                      <a:endParaRPr lang="es-AR" sz="140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geom_smooth()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32791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Boxplot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geom_boxplot()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42116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Text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geom_text()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64379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err="1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Vert</a:t>
                      </a:r>
                      <a:r>
                        <a:rPr lang="es-AR" sz="1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./</a:t>
                      </a:r>
                      <a:r>
                        <a:rPr lang="es-AR" sz="1400" dirty="0" err="1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Horiz</a:t>
                      </a:r>
                      <a:r>
                        <a:rPr lang="es-AR" sz="1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. Line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geom_{vh}line()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62439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err="1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Count</a:t>
                      </a:r>
                      <a:endParaRPr lang="es-AR" sz="140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geom_count()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13205"/>
                  </a:ext>
                </a:extLst>
              </a:tr>
              <a:tr h="402213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err="1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Density</a:t>
                      </a:r>
                      <a:endParaRPr lang="es-AR" sz="1400" dirty="0"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err="1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geom_density</a:t>
                      </a:r>
                      <a:r>
                        <a:rPr lang="es-AR" sz="1400" dirty="0"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()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299827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8650" y="2346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AR" altLang="es-A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5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7" name="Triángulo rectángulo 6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425702" y="518952"/>
            <a:ext cx="6758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3. Especificar el tipo de componente geométrico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059807" y="4240321"/>
            <a:ext cx="5053262" cy="1775468"/>
          </a:xfrm>
          <a:prstGeom prst="rect">
            <a:avLst/>
          </a:prstGeom>
          <a:noFill/>
          <a:ln w="38100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21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61069" y="478898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4. Añadir más capas: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4651" y="1137559"/>
            <a:ext cx="71689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(data= iris, 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aes(x=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s-AR" sz="2000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</a:p>
          <a:p>
            <a:r>
              <a:rPr lang="es-AR" sz="2000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s-AR" sz="2000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geom_smooth</a:t>
            </a:r>
            <a:r>
              <a:rPr lang="es-AR" sz="2000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67" y="2629541"/>
            <a:ext cx="4714299" cy="4034028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 rot="2236252">
            <a:off x="3292384" y="2381812"/>
            <a:ext cx="558688" cy="3298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149701" y="560712"/>
            <a:ext cx="696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s-A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Añadir más 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capas aplicando ‘aes’ a una sola: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75715" y="1278945"/>
            <a:ext cx="84891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(data= iris, aes(x=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geom_smooth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(aes(color= </a:t>
            </a:r>
            <a:r>
              <a:rPr lang="es-AR" sz="2000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bottom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s-AR" sz="2000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77" y="2135603"/>
            <a:ext cx="4598831" cy="29971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73" y="2195960"/>
            <a:ext cx="4210253" cy="3946081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 rot="13902641">
            <a:off x="3960702" y="2101944"/>
            <a:ext cx="584732" cy="3412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  <p:sp>
        <p:nvSpPr>
          <p:cNvPr id="14" name="Flecha derecha 13"/>
          <p:cNvSpPr/>
          <p:nvPr/>
        </p:nvSpPr>
        <p:spPr>
          <a:xfrm rot="14558963">
            <a:off x="7320671" y="2123977"/>
            <a:ext cx="584732" cy="3412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531476" y="3211623"/>
            <a:ext cx="984950" cy="1579474"/>
          </a:xfrm>
          <a:prstGeom prst="ellipse">
            <a:avLst/>
          </a:prstGeom>
          <a:solidFill>
            <a:srgbClr val="CCCCFF">
              <a:alpha val="29000"/>
            </a:srgbClr>
          </a:solidFill>
          <a:ln w="2857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Elipse 14"/>
          <p:cNvSpPr/>
          <p:nvPr/>
        </p:nvSpPr>
        <p:spPr>
          <a:xfrm rot="16200000">
            <a:off x="6451558" y="3349317"/>
            <a:ext cx="613189" cy="3195148"/>
          </a:xfrm>
          <a:prstGeom prst="ellipse">
            <a:avLst/>
          </a:prstGeom>
          <a:solidFill>
            <a:srgbClr val="CCCCFF">
              <a:alpha val="29000"/>
            </a:srgbClr>
          </a:solidFill>
          <a:ln w="2857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86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8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123173" y="512526"/>
            <a:ext cx="6756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6. Diferencia entre mapear y </a:t>
            </a:r>
            <a:r>
              <a:rPr lang="es-AR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setear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una estética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30624" y="1110088"/>
            <a:ext cx="4279497" cy="1015663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Dentro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aes():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 espacio de los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datos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(se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aplica una transformación para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representarlo).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663981" y="1110088"/>
            <a:ext cx="4428611" cy="1015663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Fuera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aes():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valor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del espacio de visualización. Se representa directamente con este valor.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833" y="3397718"/>
            <a:ext cx="3637866" cy="334347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68" y="3274967"/>
            <a:ext cx="3429249" cy="3151738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122793" y="2229282"/>
            <a:ext cx="4287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iris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'blue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663981" y="2229281"/>
            <a:ext cx="4428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 = iris)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(aes(x=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 = 'blue'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809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35189" y="469288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7. Simplificar el script: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79563" y="1317765"/>
            <a:ext cx="83848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=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iris, aes(x=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bottom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</a:p>
          <a:p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geom_smooth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geom_smooth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()</a:t>
            </a:r>
            <a:endParaRPr lang="es-AR" sz="2000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Flecha derecha 11"/>
          <p:cNvSpPr/>
          <p:nvPr/>
        </p:nvSpPr>
        <p:spPr>
          <a:xfrm rot="8317367">
            <a:off x="637224" y="1082126"/>
            <a:ext cx="558688" cy="3298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54" y="2072890"/>
            <a:ext cx="3683189" cy="24004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86" y="3778311"/>
            <a:ext cx="3683189" cy="240042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457" y="4421703"/>
            <a:ext cx="3683189" cy="24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519862" y="431760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 Facetar con ‘</a:t>
            </a:r>
            <a:r>
              <a:rPr lang="es-AR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facet_wrap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y ‘</a:t>
            </a:r>
            <a:r>
              <a:rPr lang="es-AR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facet_grid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47656" y="1008479"/>
            <a:ext cx="496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facet_wrap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(~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sz="2000" b="1" dirty="0" smtClean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Imagen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6854" y="1603931"/>
            <a:ext cx="4679957" cy="2461462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4991123" y="3313703"/>
            <a:ext cx="4027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facet_grid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(~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914" y="4444007"/>
            <a:ext cx="4276612" cy="2267495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4852071" y="1559369"/>
            <a:ext cx="4291928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facet_wrap</a:t>
            </a:r>
            <a:r>
              <a:rPr lang="en-US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r>
              <a:rPr lang="en-US" sz="2000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ordena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secuencia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paneles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dimensión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para que se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ajusten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forma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limpia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página</a:t>
            </a:r>
            <a:endParaRPr lang="es-AR" sz="2000" dirty="0">
              <a:solidFill>
                <a:srgbClr val="33333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Flecha derecha 12"/>
          <p:cNvSpPr/>
          <p:nvPr/>
        </p:nvSpPr>
        <p:spPr>
          <a:xfrm rot="11888202">
            <a:off x="4272823" y="1750923"/>
            <a:ext cx="558688" cy="3298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  <p:sp>
        <p:nvSpPr>
          <p:cNvPr id="18" name="Flecha derecha 17"/>
          <p:cNvSpPr/>
          <p:nvPr/>
        </p:nvSpPr>
        <p:spPr>
          <a:xfrm>
            <a:off x="4198889" y="4286289"/>
            <a:ext cx="558688" cy="3298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65022" y="4234605"/>
            <a:ext cx="4274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facet_grid</a:t>
            </a:r>
            <a:r>
              <a:rPr lang="en-US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 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permite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generar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una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matriz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filas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y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columnas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paneles</a:t>
            </a:r>
            <a:r>
              <a:rPr lang="en-US" sz="2000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89" y="4694484"/>
            <a:ext cx="2153891" cy="2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8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3" grpId="0" animBg="1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79134" y="154699"/>
            <a:ext cx="8595360" cy="2006909"/>
          </a:xfrm>
          <a:prstGeom prst="rect">
            <a:avLst/>
          </a:prstGeom>
          <a:solidFill>
            <a:srgbClr val="ECF0F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6100" tIns="79350" rIns="23805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 set</a:t>
            </a:r>
            <a:r>
              <a:rPr kumimoji="0" lang="es-AR" altLang="es-A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datos ‘</a:t>
            </a:r>
            <a:r>
              <a:rPr kumimoji="0" lang="es-AR" altLang="es-AR" sz="20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Milk</a:t>
            </a:r>
            <a:r>
              <a:rPr kumimoji="0" lang="es-AR" altLang="es-A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contiene 1337 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casos, con 4 variables: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protein</a:t>
            </a:r>
            <a:r>
              <a:rPr kumimoji="0" lang="es-AR" altLang="es-A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numérica, Contenido proteico de la leche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Time: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numérica, tiempo desde 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 parición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AR" altLang="es-A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Cow</a:t>
            </a:r>
            <a:r>
              <a:rPr kumimoji="0" lang="es-AR" altLang="es-A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 factor 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ordenado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id de la vaca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Diet</a:t>
            </a:r>
            <a:r>
              <a:rPr kumimoji="0" lang="es-AR" altLang="es-A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factor, diet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de la vaca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3 niveles = </a:t>
            </a:r>
            <a:r>
              <a:rPr kumimoji="0" lang="es-AR" altLang="es-A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barley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kumimoji="0" lang="es-AR" altLang="es-A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barley+lupins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kumimoji="0" lang="es-AR" altLang="es-A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lupins</a:t>
            </a:r>
            <a:endParaRPr kumimoji="0" lang="es-AR" altLang="es-A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5" y="2288978"/>
            <a:ext cx="5111745" cy="258516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92506" y="2311258"/>
            <a:ext cx="5413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Milk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x=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protein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color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Diet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geom_density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facet_wrap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(~Time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" y="3447635"/>
            <a:ext cx="5080261" cy="260998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302492" y="5606655"/>
            <a:ext cx="47137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Milk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aes(x=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protein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color=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Diet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geom_density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facet_grid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(~Time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bottom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53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/>
          <p:cNvSpPr txBox="1"/>
          <p:nvPr/>
        </p:nvSpPr>
        <p:spPr>
          <a:xfrm>
            <a:off x="1281023" y="678059"/>
            <a:ext cx="6957203" cy="12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 R se puede graficar utilizando diferentes paquetes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Rbase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Lattice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etc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que tienen distintas funcionalidades.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5" y="2508947"/>
            <a:ext cx="2054614" cy="223889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579298" y="1893094"/>
            <a:ext cx="61247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Creado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 desarrollado por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Hadley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Wickham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Inspirado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 el </a:t>
            </a:r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rammar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of </a:t>
            </a:r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raphics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Leland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Wilkinson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 parte de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tidyverse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un grupo de paquetes que manejan la misma lógica para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simplificar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la programación en R</a:t>
            </a:r>
            <a:endParaRPr lang="es-AR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8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34667" y="49659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9. </a:t>
            </a:r>
            <a:r>
              <a:rPr lang="es-AR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Boxplot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46" y="327996"/>
            <a:ext cx="4024164" cy="2803720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>
            <a:off x="66854" y="1078969"/>
            <a:ext cx="49450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data=iris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aes(x=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color=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geom_boxplot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4175084" y="3161927"/>
            <a:ext cx="47453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(data=iris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aes(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x=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geom_boxplot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(aes(color=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4" y="2274524"/>
            <a:ext cx="4108230" cy="286229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946" y="4207611"/>
            <a:ext cx="3753236" cy="2614959"/>
          </a:xfrm>
          <a:prstGeom prst="rect">
            <a:avLst/>
          </a:prstGeom>
        </p:spPr>
      </p:pic>
      <p:sp>
        <p:nvSpPr>
          <p:cNvPr id="41" name="Rectángulo 40"/>
          <p:cNvSpPr/>
          <p:nvPr/>
        </p:nvSpPr>
        <p:spPr>
          <a:xfrm>
            <a:off x="306173" y="5315663"/>
            <a:ext cx="4631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geom_boxplot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</a:t>
            </a:r>
          </a:p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0" y="1483675"/>
            <a:ext cx="1408754" cy="22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7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1234667" y="496590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10. Sistema de coordenadas: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06173" y="1901051"/>
            <a:ext cx="85009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• </a:t>
            </a:r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coord_cartesian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‐ (por defecto)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• </a:t>
            </a:r>
            <a:r>
              <a:rPr lang="es-AR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coord_fixed</a:t>
            </a: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conserva la relación de tamaño entre las unidades de x e y</a:t>
            </a:r>
            <a:endParaRPr lang="es-AR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• </a:t>
            </a:r>
            <a:r>
              <a:rPr lang="es-AR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coord_flip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invierte las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coordenadas cartesianas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• </a:t>
            </a:r>
            <a:r>
              <a:rPr lang="es-AR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coord_polar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(o y) es mapeado a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ángulo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theta)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13886" y="1085632"/>
            <a:ext cx="8393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Define los planos en los cuales los objetos van a estar posicionados en el espacio en el gráfico.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56197" y="4329742"/>
            <a:ext cx="48351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geom_boxplot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(aes(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coord_flip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</a:p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65" y="3737491"/>
            <a:ext cx="4241226" cy="29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1234667" y="493528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11. </a:t>
            </a:r>
            <a:r>
              <a:rPr lang="es-AR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Stats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7259" y="955193"/>
            <a:ext cx="8085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Transforman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usualmente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alguna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forma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resumen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1810" y="1429237"/>
            <a:ext cx="8251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frecuencia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valores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variable (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histograma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gráfico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barras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media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intervalos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confianza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27259" y="2575846"/>
            <a:ext cx="70580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Cada función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está asociada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por defecto a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endParaRPr lang="es-AR" sz="2000" b="1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696101" y="3900571"/>
            <a:ext cx="5245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(iris, aes(x=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stat_bin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710" y="4300681"/>
            <a:ext cx="4120706" cy="2407145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431810" y="3072824"/>
            <a:ext cx="8251998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000" b="1" i="0" u="none" strike="noStrike" cap="none" normalizeH="0" baseline="0" dirty="0" err="1" smtClean="0">
                <a:ln>
                  <a:noFill/>
                </a:ln>
                <a:solidFill>
                  <a:srgbClr val="9900FF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stat_summary</a:t>
            </a:r>
            <a:r>
              <a:rPr kumimoji="0" lang="es-AR" altLang="es-AR" sz="2000" b="1" i="0" u="none" strike="noStrike" cap="none" normalizeH="0" baseline="0" dirty="0" smtClean="0">
                <a:ln>
                  <a:noFill/>
                </a:ln>
                <a:solidFill>
                  <a:srgbClr val="9900FF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aplica 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una función de resumen (por ej. mean) a y para cada valor o intervalo de x (por defecto </a:t>
            </a:r>
            <a:r>
              <a:rPr lang="es-AR" alt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mean_se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93" y="4391667"/>
            <a:ext cx="2661441" cy="2424869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551787" y="3900571"/>
            <a:ext cx="2380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p+ 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stat_summary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783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s-AR" sz="20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1234667" y="493528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11. </a:t>
            </a:r>
            <a:r>
              <a:rPr lang="es-AR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Stats</a:t>
            </a:r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45493" y="1085632"/>
            <a:ext cx="8348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stat_summary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fun.data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‘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var_de_resumen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’)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 pueden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especificar distintas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funciones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para variables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éricas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(mean,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etc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45493" y="2158461"/>
            <a:ext cx="81600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desde el paquete ‘</a:t>
            </a:r>
            <a:r>
              <a:rPr lang="es-AR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Hmisc</a:t>
            </a: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 pueden agregar: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16017" y="2780598"/>
            <a:ext cx="827772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mean_cl_boot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media 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intervalos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confianza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(c/bootstrap, 95%)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mean_cl_normal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media 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intervalos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confianza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gaussianos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(dist. t)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mean_dsl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media ±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sd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constante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(default=2)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median_hilow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media y quantiles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externos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(0.025 y 0.975)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la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ayuda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necesario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cargar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el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paquete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‘</a:t>
            </a:r>
            <a:r>
              <a:rPr lang="en-US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Hmisc</a:t>
            </a: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9164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34667" y="493528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 Escalas: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45493" y="1085632"/>
            <a:ext cx="80291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•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Las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asignan los valores que hay en los datos a los valores visuales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una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estética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Dos tipos de escalas: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 color y relleno (continuas o discretas)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localización para X e Y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0" y="3639049"/>
            <a:ext cx="5758861" cy="305339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95162" y="3766115"/>
            <a:ext cx="5175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(data= iris, aes(x=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(aes(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Petal.Width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6930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34667" y="493528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 Escalas: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45493" y="987259"/>
            <a:ext cx="56398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scale_colour_distiller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palette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Oranges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615" y="2772076"/>
            <a:ext cx="4940839" cy="3113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55" y="1632439"/>
            <a:ext cx="4032985" cy="320622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81589" y="5704022"/>
            <a:ext cx="59676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>
              <a:lnSpc>
                <a:spcPct val="150000"/>
              </a:lnSpc>
            </a:pP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scale_colour_gradient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orange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"red</a:t>
            </a:r>
            <a:r>
              <a:rPr lang="es-AR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84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62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 Escalas de Colores y Paletas de colores: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9883" y="1086234"/>
            <a:ext cx="86819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los colores pueden ser especificados por su nombre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e.g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 = “red”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 como triplete hexadecimal RGB (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 = “#FFCC00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 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scale_fill_manual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c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("#999999", "#E69F00", "#56B4E9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79873" y="2705641"/>
            <a:ext cx="215283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display.brewer.all</a:t>
            </a:r>
            <a:r>
              <a: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rgbClr val="687687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kumimoji="0" lang="es-AR" altLang="es-A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597793" y="3099334"/>
            <a:ext cx="3605771" cy="3222863"/>
            <a:chOff x="1884635" y="2585796"/>
            <a:chExt cx="4241956" cy="3563880"/>
          </a:xfrm>
        </p:grpSpPr>
        <p:pic>
          <p:nvPicPr>
            <p:cNvPr id="5123" name="Picture 3" descr="https://www.datanovia.com/en/wp-content/uploads/dn-tutorials/ggplot2/figures/0101-rcolorbrewer-palette-rcolorbrewer-palettes-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4635" y="2585796"/>
              <a:ext cx="2375920" cy="356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>
              <a:off x="4956399" y="3471350"/>
              <a:ext cx="117019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sequential</a:t>
              </a:r>
              <a:endPara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952360" y="4724148"/>
              <a:ext cx="1041952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AR" altLang="es-AR" sz="2000" dirty="0" err="1" smtClean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diverging</a:t>
              </a:r>
              <a:endPara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4962811" y="5536481"/>
              <a:ext cx="1155766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qualitative</a:t>
              </a:r>
              <a:endParaRPr kumimoji="0" lang="es-AR" altLang="es-A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72795" y="2705641"/>
            <a:ext cx="5156861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display.brewer.all</a:t>
            </a:r>
            <a:r>
              <a:rPr lang="es-AR" alt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alt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colorblindFriendly</a:t>
            </a:r>
            <a:r>
              <a:rPr lang="es-AR" alt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TRUE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alt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126" name="Picture 6" descr="https://www.datanovia.com/en/wp-content/uploads/dn-tutorials/ggplot2/figures/0101-rcolorbrewer-palette-rcolorbrewer-palettes-colorblind-friendly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59" y="3109027"/>
            <a:ext cx="2142112" cy="32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3649489" y="2181295"/>
            <a:ext cx="1907189" cy="400110"/>
          </a:xfrm>
          <a:prstGeom prst="rect">
            <a:avLst/>
          </a:prstGeom>
          <a:noFill/>
          <a:ln w="28575"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RColorBrewer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372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70695" y="2221883"/>
            <a:ext cx="83688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Quiero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cambiar el eje X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discreto </a:t>
            </a:r>
          </a:p>
          <a:p>
            <a:pPr algn="r"/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scale_x_discrete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  <a:p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Quiero cambiar el rango de tamaño de los puntos de la variable continua</a:t>
            </a:r>
          </a:p>
          <a:p>
            <a:pPr algn="r"/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scale_size_continuous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  <a:p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Quiero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re-escalar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 eje Y como log</a:t>
            </a:r>
          </a:p>
          <a:p>
            <a:pPr algn="r"/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scale_y_log10()</a:t>
            </a:r>
          </a:p>
          <a:p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Quiero utilizar una paleta de colores diferente</a:t>
            </a:r>
          </a:p>
          <a:p>
            <a:pPr algn="r"/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scale_fill_discrete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  <a:p>
            <a:pPr algn="r"/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scale_color_manual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5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7" name="Triángulo rectángulo 6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34667" y="493528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 Escalas: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925778" y="906096"/>
            <a:ext cx="3289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aes&gt;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type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260888" y="1626250"/>
            <a:ext cx="3757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¿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qué tipo es el parámetro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98050" y="1626250"/>
            <a:ext cx="3900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¿Qué parámetro quiero ajustar? </a:t>
            </a:r>
          </a:p>
        </p:txBody>
      </p:sp>
      <p:sp>
        <p:nvSpPr>
          <p:cNvPr id="14" name="Flecha derecha 13"/>
          <p:cNvSpPr/>
          <p:nvPr/>
        </p:nvSpPr>
        <p:spPr>
          <a:xfrm rot="17727544">
            <a:off x="3876830" y="1284733"/>
            <a:ext cx="273639" cy="2848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Flecha derecha 14"/>
          <p:cNvSpPr/>
          <p:nvPr/>
        </p:nvSpPr>
        <p:spPr>
          <a:xfrm rot="15289174">
            <a:off x="5511109" y="1268272"/>
            <a:ext cx="292786" cy="2959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393016" y="6493012"/>
            <a:ext cx="34052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https://rladiesbio.github.io/Taller2_ggplot2/#49</a:t>
            </a:r>
            <a:endParaRPr lang="es-AR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6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1234667" y="493528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 Escalas: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369107" y="1098607"/>
            <a:ext cx="29051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 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scale_y_reverse</a:t>
            </a:r>
            <a:r>
              <a:rPr lang="es-AR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192" y="493528"/>
            <a:ext cx="4481066" cy="35624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05" y="493527"/>
            <a:ext cx="5284903" cy="42014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06173" y="4695027"/>
            <a:ext cx="85857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iris, aes (x=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y= 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Sepal.Width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shape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Species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Petal.Width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scale_colour_gradient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orange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</a:t>
            </a:r>
            <a:endParaRPr lang="es-AR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"red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 + </a:t>
            </a:r>
            <a:r>
              <a:rPr lang="es-AR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scale_shape_manual</a:t>
            </a:r>
            <a:r>
              <a:rPr lang="es-AR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c (3</a:t>
            </a:r>
            <a:r>
              <a:rPr lang="es-AR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16, 17)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990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44860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s-AR" dirty="0"/>
          </a:p>
        </p:txBody>
      </p:sp>
      <p:sp>
        <p:nvSpPr>
          <p:cNvPr id="7" name="Rectángulo 6"/>
          <p:cNvSpPr/>
          <p:nvPr/>
        </p:nvSpPr>
        <p:spPr>
          <a:xfrm>
            <a:off x="4364966" y="6239667"/>
            <a:ext cx="4675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http://www.sthda.com/english/articles/32-r-graphics-essentials/132-plot-grouped-data-box-plot-bar-plot-and-more/</a:t>
            </a:r>
            <a:endParaRPr lang="es-AR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232" y="1904507"/>
            <a:ext cx="5227411" cy="277161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32631" y="1075907"/>
            <a:ext cx="86514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df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aes(x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counts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geom_bar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 aes (color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color,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identity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position_stack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234667" y="493528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13. Position: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2" y="1950675"/>
            <a:ext cx="3598176" cy="286055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232630" y="4832792"/>
            <a:ext cx="87455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df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aes(x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counts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geom_bar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 = color,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identity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</a:t>
            </a: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position_dodge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(0.8),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width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0.7)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scale_color_manual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 ("#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0073C2FF", "#EFC000FF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"))+</a:t>
            </a:r>
          </a:p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scale_fill_manual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 ("#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0073C2FF", "#EFC000FF"))</a:t>
            </a:r>
          </a:p>
        </p:txBody>
      </p:sp>
    </p:spTree>
    <p:extLst>
      <p:ext uri="{BB962C8B-B14F-4D97-AF65-F5344CB8AC3E}">
        <p14:creationId xmlns:p14="http://schemas.microsoft.com/office/powerpoint/2010/main" val="20918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241539" y="723381"/>
            <a:ext cx="866092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dirty="0">
                <a:solidFill>
                  <a:srgbClr val="181818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¿Por </a:t>
            </a:r>
            <a:r>
              <a:rPr lang="es-AR" sz="3600" dirty="0" smtClean="0">
                <a:solidFill>
                  <a:srgbClr val="181818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qué </a:t>
            </a:r>
            <a:r>
              <a:rPr lang="es-AR" sz="3600" dirty="0">
                <a:solidFill>
                  <a:srgbClr val="89398B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ggplot2</a:t>
            </a:r>
            <a:r>
              <a:rPr lang="es-AR" sz="3600" dirty="0" smtClean="0">
                <a:solidFill>
                  <a:srgbClr val="89398B"/>
                </a:solidFill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</a:p>
          <a:p>
            <a:endParaRPr lang="es-AR" sz="2000" dirty="0">
              <a:solidFill>
                <a:srgbClr val="89398B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Definido en base a un conjunto de principios sencillos y pocos casos especiales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Tiene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estructura </a:t>
            </a:r>
            <a:r>
              <a:rPr lang="es-AR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gramátical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con un 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de componentes independientes que pueden armarse en muchas formas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diferentes. (muy potente).</a:t>
            </a:r>
            <a:endParaRPr lang="es-AR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te limita a una serie de gráficos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pre-diseñados, sino que </a:t>
            </a:r>
            <a:r>
              <a:rPr lang="es-AR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podés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crear alternativas específicas para lo que </a:t>
            </a:r>
            <a:r>
              <a:rPr lang="es-AR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necesitás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Estructura consistente más allá del tipo de gráfico.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Hay 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mucha ayuda disponible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Están 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desarrolladas muchas extensiones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(~ 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40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633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14. Temas: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75385" y="1034738"/>
            <a:ext cx="8509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controla todos los elementos del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gráfico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que no son datos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aplicar un tema a todo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ej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theme_bw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cambiar una parte con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_)</a:t>
            </a:r>
            <a:endParaRPr lang="es-AR" sz="2000" b="1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82" y="3208882"/>
            <a:ext cx="4563951" cy="24198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116" y="4159977"/>
            <a:ext cx="4776364" cy="253246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021240" y="2397633"/>
            <a:ext cx="3863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stat_bin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theme_classic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98383" y="2407550"/>
            <a:ext cx="4504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(iris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Sepal.Length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 +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stat_bin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87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/>
          <p:cNvSpPr/>
          <p:nvPr/>
        </p:nvSpPr>
        <p:spPr>
          <a:xfrm>
            <a:off x="306173" y="978889"/>
            <a:ext cx="8768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Podés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crear tu </a:t>
            </a:r>
            <a:r>
              <a:rPr lang="es-A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propio tema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 establecerlo </a:t>
            </a:r>
            <a:r>
              <a:rPr lang="es-A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globalmente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themes_set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s-AR" sz="2000" b="1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234667" y="4935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14. Temas: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21381" y="1569845"/>
            <a:ext cx="89226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rladies_theme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&lt;- 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theme_bw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axis.text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element_text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>
                <a:solidFill>
                  <a:srgbClr val="DD114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</a:t>
            </a:r>
            <a:r>
              <a:rPr lang="es-AR" sz="2000" dirty="0" err="1">
                <a:solidFill>
                  <a:srgbClr val="DD114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white</a:t>
            </a:r>
            <a:r>
              <a:rPr lang="es-AR" sz="2000" dirty="0" smtClean="0">
                <a:solidFill>
                  <a:srgbClr val="DD114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# color del texto en ejes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axis.text.x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element_text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angle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>
                <a:solidFill>
                  <a:srgbClr val="0099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# inclinación de los ejes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element_text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family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>
                <a:solidFill>
                  <a:srgbClr val="DD114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"Palatino"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>
                <a:solidFill>
                  <a:srgbClr val="0099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# tipo y tamaño de letra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plot.background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element_rect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s-AR" sz="2000" dirty="0">
                <a:solidFill>
                  <a:srgbClr val="DD114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"#88398a"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smtClean="0">
                <a:solidFill>
                  <a:srgbClr val="0099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NA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# fondo y #márgenes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panel.border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element_rect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>
                <a:solidFill>
                  <a:srgbClr val="DD114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'grey80'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borde del recuadro</a:t>
            </a:r>
            <a:endParaRPr lang="es-AR" sz="20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panel.grid.minor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element_blank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()) # grilla interna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theme_set</a:t>
            </a:r>
            <a:r>
              <a:rPr 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rladies_theme</a:t>
            </a:r>
            <a:r>
              <a:rPr 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sz="2000" b="0" i="0" dirty="0">
              <a:solidFill>
                <a:srgbClr val="000000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207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1234667" y="4935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14. Temas: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34" y="1075907"/>
            <a:ext cx="3192713" cy="305822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92" y="3168373"/>
            <a:ext cx="2968360" cy="333940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399" y="493528"/>
            <a:ext cx="3437344" cy="38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7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15. Guardar un gráfico: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05878" y="1898888"/>
            <a:ext cx="7017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ggsave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("grafico1.pdf", width = 20, height = 20, units = "cm")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39563" y="1218143"/>
            <a:ext cx="5549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Desde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Rstudio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plot→export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image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60" y="3168687"/>
            <a:ext cx="6098364" cy="323340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932335" y="2575856"/>
            <a:ext cx="5019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grid.arrange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(d, f,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ncol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2,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widths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c(9, 9))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799602" y="6415445"/>
            <a:ext cx="5105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https://datacarpentry.org/R-ecology-lesson/04-visualization-ggplot2.html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33331" y="2556107"/>
            <a:ext cx="7017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ggsave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                                                                       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3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¡Resumiendo!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045127" y="1217063"/>
            <a:ext cx="226874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tetics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ing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inates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Stats</a:t>
            </a:r>
            <a:endParaRPr lang="es-AR" sz="2000" b="1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Scales</a:t>
            </a:r>
            <a:endParaRPr lang="es-AR" sz="2000" b="1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i="0" dirty="0" err="1" smtClean="0">
                <a:solidFill>
                  <a:srgbClr val="FF000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Themes</a:t>
            </a:r>
            <a:endParaRPr lang="es-AR" sz="2000" b="1" i="0" dirty="0" smtClean="0">
              <a:solidFill>
                <a:srgbClr val="FF0000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ggsave</a:t>
            </a:r>
            <a:endParaRPr lang="es-AR" b="1" i="0" dirty="0">
              <a:solidFill>
                <a:srgbClr val="FF0000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19221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8" y="3194746"/>
            <a:ext cx="3660842" cy="291647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16. Series temporales: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101860" y="632311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5"/>
              </a:rPr>
              <a:t>http://www.sthda.com/english/articles/32-r-graphics-essentials/128-plot-time-series-data-using-ggplot/</a:t>
            </a:r>
            <a:endParaRPr lang="es-AR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06173" y="1108016"/>
            <a:ext cx="2341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head(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economics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l="-691" t="33531" r="54573" b="35146"/>
          <a:stretch/>
        </p:blipFill>
        <p:spPr>
          <a:xfrm>
            <a:off x="264125" y="1603044"/>
            <a:ext cx="3059964" cy="1169032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3513221" y="1083234"/>
            <a:ext cx="54286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psavert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tasa de ahorros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personales</a:t>
            </a:r>
          </a:p>
          <a:p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pce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gastos de consumo personal (billones de US$ (¡¡¿¿??!!))</a:t>
            </a:r>
          </a:p>
          <a:p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unemploy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número de desempleados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(x1000)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uempmed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duración media del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desempleo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sem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población total en miles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867486" y="4426737"/>
            <a:ext cx="5876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economics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= date, y = pop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geom_line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 = "#00AFBB",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380847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16. Series temporales: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06173" y="4948177"/>
            <a:ext cx="85985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economics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= date, y = pop))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geom_line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unemploy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/pop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color = "#FC4E07")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921" y="1944928"/>
            <a:ext cx="3656172" cy="29127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56" y="1951095"/>
            <a:ext cx="3610505" cy="2876368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306173" y="1099201"/>
            <a:ext cx="868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 =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aes(x = date, y = pop))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geom_line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 = "#FC4E07",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230544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16. Series temporales: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98383" y="2422835"/>
            <a:ext cx="8803792" cy="142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df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= date, y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geom_line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(color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variable),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1) +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scale_color_manual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 ("#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00AFBB", "#E7B800"))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theme_bw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138" y="3904282"/>
            <a:ext cx="4285344" cy="287934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21446" y="918252"/>
            <a:ext cx="5637297" cy="142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df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&lt;-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economics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%&gt;%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select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(date,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psavert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uempmed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%&gt;%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gather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"variable",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-date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101" t="65424" r="69044" b="10993"/>
          <a:stretch/>
        </p:blipFill>
        <p:spPr>
          <a:xfrm>
            <a:off x="5858743" y="1057677"/>
            <a:ext cx="3022334" cy="12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44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05" y="3301226"/>
            <a:ext cx="4371212" cy="3482399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16. Series temporales: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06173" y="1077177"/>
            <a:ext cx="8596090" cy="2347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df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= date, y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+ 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geom_area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variable, </a:t>
            </a:r>
            <a:r>
              <a:rPr lang="es-AR" sz="2000" b="1" dirty="0" err="1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fill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variable), </a:t>
            </a:r>
          </a:p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alpha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0.5, </a:t>
            </a:r>
            <a:r>
              <a:rPr lang="es-AR" sz="2000" b="1" dirty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position_dodge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0.8)) +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scale_color_manual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c("#00AFBB", "#E7B800"))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scale_fill_manual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c("#00AFBB", "#E7B800"))</a:t>
            </a:r>
          </a:p>
        </p:txBody>
      </p:sp>
    </p:spTree>
    <p:extLst>
      <p:ext uri="{BB962C8B-B14F-4D97-AF65-F5344CB8AC3E}">
        <p14:creationId xmlns:p14="http://schemas.microsoft.com/office/powerpoint/2010/main" val="176591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 Gráficos animados: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99436" y="1021404"/>
            <a:ext cx="87553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 &lt;-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dataz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aes (x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year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y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lifeExp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color = country) +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geom_line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group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country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02" y="1986852"/>
            <a:ext cx="6699559" cy="43068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06173" y="3291358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ggplotly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429061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18" y="3786996"/>
            <a:ext cx="2296783" cy="306237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30758" y="297974"/>
            <a:ext cx="868248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lvl="0" algn="ctr">
              <a:lnSpc>
                <a:spcPct val="2000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s-ES" sz="3200" dirty="0">
                <a:solidFill>
                  <a:srgbClr val="7030A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¡Objetivos!</a:t>
            </a:r>
            <a:endParaRPr lang="es-AR" sz="3200" dirty="0">
              <a:solidFill>
                <a:srgbClr val="7030A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975" lvl="0" indent="-161925">
              <a:lnSpc>
                <a:spcPct val="200000"/>
              </a:lnSpc>
              <a:spcAft>
                <a:spcPts val="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Usar 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ggplot2 para generar gráficos de </a:t>
            </a: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calidad.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0975" lvl="0" indent="-161925">
              <a:lnSpc>
                <a:spcPct val="200000"/>
              </a:lnSpc>
              <a:spcAft>
                <a:spcPts val="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Aplicar 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las distintas capas de geometría, estética y estadística a </a:t>
            </a: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 gráfico </a:t>
            </a:r>
            <a:r>
              <a:rPr lang="es-AR" b="1" dirty="0" err="1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0975" lvl="0" indent="-161925">
              <a:lnSpc>
                <a:spcPct val="200000"/>
              </a:lnSpc>
              <a:spcAft>
                <a:spcPts val="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Manipular 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 estética del gráfico (colores, formas, líneas)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0975" lvl="0" indent="-161925">
              <a:lnSpc>
                <a:spcPct val="200000"/>
              </a:lnSpc>
              <a:spcAft>
                <a:spcPts val="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Mejorar 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 visualización de los datos transformando escalas y </a:t>
            </a: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b="1" dirty="0" err="1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panelizando</a:t>
            </a: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 gráfico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0975" lvl="0" indent="-161925">
              <a:lnSpc>
                <a:spcPct val="200000"/>
              </a:lnSpc>
              <a:spcAft>
                <a:spcPts val="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¡</a:t>
            </a:r>
            <a:r>
              <a:rPr lang="es-AR" b="1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Guardar el gráfico en el disco</a:t>
            </a:r>
            <a:r>
              <a:rPr lang="es-AR" b="1" dirty="0" smtClean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!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</a:t>
            </a:r>
            <a:endParaRPr lang="es-AR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0975" lvl="0" indent="-161925">
              <a:lnSpc>
                <a:spcPct val="200000"/>
              </a:lnSpc>
              <a:spcAft>
                <a:spcPts val="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AR" b="1" dirty="0" smtClean="0">
                <a:solidFill>
                  <a:srgbClr val="7030A0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¡Animarse a usar ggplot2 para los próximos gráficos que necesiten!</a:t>
            </a:r>
            <a:endParaRPr lang="es-AR" b="1" dirty="0">
              <a:solidFill>
                <a:srgbClr val="7030A0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1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234667" y="493528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 Gráficos animados: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50900" y="1037394"/>
            <a:ext cx="616010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h&lt;- 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gapminder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gdpPercap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lifeExp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color=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continent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 </a:t>
            </a:r>
          </a:p>
          <a:p>
            <a:pPr>
              <a:lnSpc>
                <a:spcPct val="150000"/>
              </a:lnSpc>
            </a:pP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(aes (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gdpPercap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))</a:t>
            </a:r>
          </a:p>
          <a:p>
            <a:pPr>
              <a:lnSpc>
                <a:spcPct val="150000"/>
              </a:lnSpc>
            </a:pPr>
            <a:endParaRPr lang="es-AR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transition_states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year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1, 0) +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ggtitle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("{</a:t>
            </a:r>
            <a:r>
              <a:rPr lang="es-AR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closest_state</a:t>
            </a:r>
            <a:r>
              <a:rPr lang="es-AR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}")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8" y="3087686"/>
            <a:ext cx="3604757" cy="36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5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68" y="4214490"/>
            <a:ext cx="2569135" cy="256913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11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3" name="Triángulo rectángulo 12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/>
          <p:cNvSpPr/>
          <p:nvPr/>
        </p:nvSpPr>
        <p:spPr>
          <a:xfrm>
            <a:off x="1234667" y="493528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 Gráficos animados: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73008" y="940547"/>
            <a:ext cx="87397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 &lt;-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gapminder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gdpPercap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lifeExp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pop,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country))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 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alpha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0.7,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show.legend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FALSE)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scale_colour_manual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country_colors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+ 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scale_size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range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c(2, 12)) + scale_x_log10()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facet_wrap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(~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continent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 +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labs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title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'Año: {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frame_time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}', x = 'GDP per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capita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', y = 'Esperanza de vida',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caption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RLadiesBRC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</a:t>
            </a: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esta es la parte de </a:t>
            </a:r>
            <a:r>
              <a:rPr lang="es-AR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gganimate</a:t>
            </a:r>
            <a:r>
              <a:rPr lang="es-AR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específica </a:t>
            </a:r>
            <a:endParaRPr lang="es-AR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transition_time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year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ease_aes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'linear') </a:t>
            </a:r>
          </a:p>
        </p:txBody>
      </p:sp>
    </p:spTree>
    <p:extLst>
      <p:ext uri="{BB962C8B-B14F-4D97-AF65-F5344CB8AC3E}">
        <p14:creationId xmlns:p14="http://schemas.microsoft.com/office/powerpoint/2010/main" val="1288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1" y="1048298"/>
            <a:ext cx="5459480" cy="545948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11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3" name="Triángulo rectángulo 12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/>
          <p:cNvSpPr/>
          <p:nvPr/>
        </p:nvSpPr>
        <p:spPr>
          <a:xfrm>
            <a:off x="1234667" y="493528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 Gráficos animados: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043602" y="4657974"/>
            <a:ext cx="3018775" cy="50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anim_save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("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wraped.gif")</a:t>
            </a:r>
          </a:p>
        </p:txBody>
      </p:sp>
    </p:spTree>
    <p:extLst>
      <p:ext uri="{BB962C8B-B14F-4D97-AF65-F5344CB8AC3E}">
        <p14:creationId xmlns:p14="http://schemas.microsoft.com/office/powerpoint/2010/main" val="119375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002338" y="539694"/>
            <a:ext cx="3692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2"/>
              </a:rPr>
              <a:t>http://www.ggplot2-exts.org/gallery/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1234667" y="493528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17. Extensiones: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124" name="Picture 4" descr="https://rladiesbio.github.io/Taller2_ggplot2/images/ggplot2-exts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9" y="1233577"/>
            <a:ext cx="8701492" cy="49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3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635576" y="1119835"/>
            <a:ext cx="817563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Links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interesantes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ggplot2: 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http://ggplot2.tidyverse.org/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R4DS - Data visualization: 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5"/>
              </a:rPr>
              <a:t>http://r4ds.had.co.nz/data-visualisation.html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works: 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6"/>
              </a:rPr>
              <a:t>https://socviz.co/makeplot.html#how-ggplot-works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RStudio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Add-Ins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7"/>
              </a:rPr>
              <a:t>ggplotThemeAssist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Customize your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theme interactively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8"/>
              </a:rPr>
              <a:t>ggedit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Layer, scale, and theme editing</a:t>
            </a:r>
          </a:p>
          <a:p>
            <a:pPr>
              <a:lnSpc>
                <a:spcPct val="150000"/>
              </a:lnSpc>
            </a:pP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35576" y="4690969"/>
            <a:ext cx="7457389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hlinkClick r:id="rId9"/>
              </a:rPr>
              <a:t>http://www.sthda.com/english/wiki/be-awesome-in-ggplot2-a-practical-guide-to-be-highly-effective-r-software-and-data-visualization#geom_histogram-histogram</a:t>
            </a:r>
            <a:endParaRPr lang="es-AR" sz="2000" dirty="0"/>
          </a:p>
        </p:txBody>
      </p:sp>
      <p:sp>
        <p:nvSpPr>
          <p:cNvPr id="9" name="Rectángulo 8"/>
          <p:cNvSpPr/>
          <p:nvPr/>
        </p:nvSpPr>
        <p:spPr>
          <a:xfrm>
            <a:off x="635576" y="478072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Algunos </a:t>
            </a:r>
            <a:r>
              <a:rPr lang="es-AR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tips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479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1124583" y="619652"/>
            <a:ext cx="689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18. ¿Probamos con un mapa? (A pedido de Pau)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19959" y="1202031"/>
            <a:ext cx="22544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library(ggplot2)</a:t>
            </a:r>
          </a:p>
          <a:p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ggmap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library(maps)</a:t>
            </a:r>
          </a:p>
          <a:p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mapdata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rgbif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174124" y="1273644"/>
            <a:ext cx="4572000" cy="5008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sp_1 &lt;-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gbif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Liolaemus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darwinii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t="58461" r="64690" b="7222"/>
          <a:stretch/>
        </p:blipFill>
        <p:spPr>
          <a:xfrm>
            <a:off x="315416" y="3320012"/>
            <a:ext cx="3441388" cy="188135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953408" y="6224057"/>
            <a:ext cx="5375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>
                <a:hlinkClick r:id="rId5"/>
              </a:rPr>
              <a:t>https://eriqande.github.io/rep-res-web/lectures/making-maps-with-R.html</a:t>
            </a:r>
            <a:endParaRPr lang="es-AR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174124" y="1899733"/>
            <a:ext cx="5654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Obtuve puntos de presencia de la base de datos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gbif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… Bastante decente pero es necesario chequear la data.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174124" y="3030074"/>
            <a:ext cx="21651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(sp_1)</a:t>
            </a:r>
          </a:p>
          <a:p>
            <a:pPr lvl="0">
              <a:lnSpc>
                <a:spcPct val="150000"/>
              </a:lnSpc>
            </a:pPr>
            <a:r>
              <a:rPr lang="es-AR" altLang="es-AR" sz="2000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es-AR" altLang="es-AR" sz="20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[1] 1973 </a:t>
            </a:r>
            <a:r>
              <a:rPr lang="es-AR" altLang="es-AR" sz="200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125</a:t>
            </a:r>
            <a:endParaRPr lang="es-AR" altLang="es-AR" sz="4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174124" y="4910728"/>
            <a:ext cx="4572000" cy="5008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sp1_points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&lt;- sp_1[,c("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")]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174124" y="4142456"/>
            <a:ext cx="5654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Extraje sólo los datos de longitud y latitud. Por alguna razón hay que guardar longitud como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lon</a:t>
            </a:r>
            <a:endParaRPr lang="es-AR" sz="2000" b="1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649945" y="5843956"/>
            <a:ext cx="5620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6"/>
              </a:rPr>
              <a:t>http://www.milanor.net/blog/maps-in-r-plotting-data-points-on-a-map/</a:t>
            </a:r>
            <a:endParaRPr lang="es-AR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39453" t="13113" r="21006" b="17620"/>
          <a:stretch/>
        </p:blipFill>
        <p:spPr>
          <a:xfrm>
            <a:off x="2518856" y="2396711"/>
            <a:ext cx="4925141" cy="4432626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651640" y="618697"/>
            <a:ext cx="67266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rworldmap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&lt;-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getMap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resolution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 </a:t>
            </a:r>
          </a:p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para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necesito el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paquete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rworldextra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xlim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c(-77,-55),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ylim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c(-57,-21),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374673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s-AR" sz="2000" dirty="0"/>
          </a:p>
        </p:txBody>
      </p:sp>
      <p:sp>
        <p:nvSpPr>
          <p:cNvPr id="7" name="Rectángulo 6"/>
          <p:cNvSpPr/>
          <p:nvPr/>
        </p:nvSpPr>
        <p:spPr>
          <a:xfrm>
            <a:off x="545493" y="751706"/>
            <a:ext cx="6093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get_map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=c(-77,-57,-55,-21),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zoom=7,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maptype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terrain-background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map1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ggmap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(base)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map1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37070" r="35206"/>
          <a:stretch/>
        </p:blipFill>
        <p:spPr>
          <a:xfrm>
            <a:off x="5371675" y="1393711"/>
            <a:ext cx="3121573" cy="524991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45493" y="2896444"/>
            <a:ext cx="3302507" cy="50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 falló un par de veces… </a:t>
            </a:r>
          </a:p>
        </p:txBody>
      </p:sp>
    </p:spTree>
    <p:extLst>
      <p:ext uri="{BB962C8B-B14F-4D97-AF65-F5344CB8AC3E}">
        <p14:creationId xmlns:p14="http://schemas.microsoft.com/office/powerpoint/2010/main" val="3412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/>
          <p:cNvSpPr/>
          <p:nvPr/>
        </p:nvSpPr>
        <p:spPr>
          <a:xfrm>
            <a:off x="306173" y="821867"/>
            <a:ext cx="84713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map1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geom_point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sp1_points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aes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y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color= 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orange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cex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1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+ #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points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scale_fill_manual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"#59A044",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labels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Liolaemus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darwinii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") +</a:t>
            </a: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scale_shape_manual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15) + # define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shape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/color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scales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labs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x="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Latitude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y="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Longitude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title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"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Registros de presencia") + 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label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axes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theme_bw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+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theme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legend.position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="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axis.text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element_text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size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rel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(0.75)),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axis.text.x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element_text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angle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=45,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vjust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=0.5)) </a:t>
            </a:r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cambio el tema y la posición de la leyenda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9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35891" r="31215"/>
          <a:stretch/>
        </p:blipFill>
        <p:spPr>
          <a:xfrm>
            <a:off x="3100551" y="532718"/>
            <a:ext cx="3825765" cy="597506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806023" y="6433103"/>
            <a:ext cx="5131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5"/>
              </a:rPr>
              <a:t>https://journal.r-project.org/archive/2013-1/kahle-wickham.pdf</a:t>
            </a:r>
            <a:endParaRPr lang="es-AR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33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306173" y="3771485"/>
            <a:ext cx="861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Los datos deben estar </a:t>
            </a:r>
            <a:r>
              <a:rPr lang="es-AR" b="1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ordenados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cada variable en su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columna, cada 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observación en su fila, cada 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valor </a:t>
            </a:r>
            <a:r>
              <a:rPr lang="es-AR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 su celda)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6173" y="1130325"/>
            <a:ext cx="61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Prolijidad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y “</a:t>
            </a:r>
            <a:r>
              <a:rPr lang="es-AR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elegancia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simplifican el trabajo. Algunos </a:t>
            </a:r>
            <a:r>
              <a:rPr lang="es-AR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tips</a:t>
            </a:r>
            <a:r>
              <a:rPr lang="es-A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endParaRPr lang="es-AR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6043" y="1666251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Comienzo mi script indicando el directorio de trabajo </a:t>
            </a:r>
            <a:r>
              <a:rPr lang="es-AR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wd</a:t>
            </a:r>
            <a:r>
              <a:rPr lang="es-AR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(“</a:t>
            </a:r>
            <a:r>
              <a:rPr lang="es-AR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ubicacion_de_la_carpeta</a:t>
            </a:r>
            <a:r>
              <a:rPr lang="es-AR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”)</a:t>
            </a:r>
            <a:endParaRPr lang="es-AR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107" y="2429972"/>
            <a:ext cx="8617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Cargo todos los paquetes que voy a utilizar </a:t>
            </a:r>
            <a:r>
              <a:rPr lang="es-AR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</a:t>
            </a:r>
            <a:r>
              <a:rPr lang="es-AR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(paquete)</a:t>
            </a:r>
            <a:endParaRPr lang="es-AR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6044" y="2961073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Cargo los datos con </a:t>
            </a:r>
            <a:r>
              <a:rPr lang="es-AR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read.table</a:t>
            </a:r>
            <a:r>
              <a:rPr lang="es-AR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 </a:t>
            </a:r>
            <a:r>
              <a:rPr lang="es-AR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read.csv</a:t>
            </a:r>
            <a:r>
              <a:rPr lang="es-AR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(“nombre_del_archivo.csv”, </a:t>
            </a:r>
            <a:r>
              <a:rPr lang="es-AR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header</a:t>
            </a:r>
            <a:r>
              <a:rPr lang="es-AR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= TRUE)</a:t>
            </a:r>
            <a:endParaRPr lang="es-AR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95" y="4405402"/>
            <a:ext cx="5107727" cy="228704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76043" y="463037"/>
            <a:ext cx="861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>
                <a:latin typeface="Arial Black" panose="020B0A04020102020204" pitchFamily="34" charset="0"/>
              </a:rPr>
              <a:t>Antes de comenzar, un pequeño recordatorio</a:t>
            </a:r>
            <a:endParaRPr lang="es-A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219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lecha abajo 6"/>
          <p:cNvSpPr/>
          <p:nvPr/>
        </p:nvSpPr>
        <p:spPr>
          <a:xfrm>
            <a:off x="3769744" y="548439"/>
            <a:ext cx="1604513" cy="143198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/>
          <p:cNvSpPr txBox="1"/>
          <p:nvPr/>
        </p:nvSpPr>
        <p:spPr>
          <a:xfrm>
            <a:off x="1130060" y="2294627"/>
            <a:ext cx="6883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>
                <a:latin typeface="Arial Black" panose="020B0A04020102020204" pitchFamily="34" charset="0"/>
              </a:rPr>
              <a:t>Lo primero, entonces es entender la gramática (el funcionamiento) de los gráficos en ggplot2.</a:t>
            </a:r>
            <a:endParaRPr lang="es-AR" sz="2400" dirty="0">
              <a:latin typeface="Arial Black" panose="020B0A040201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50" y="3630349"/>
            <a:ext cx="3153277" cy="315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54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215662" y="563253"/>
            <a:ext cx="871267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para ser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visualizado.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tetics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describe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cómo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ubicar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las variables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el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gráfico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permite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visualizarlas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Geom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etric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objects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son los objetos que ves en el gráfico (puntos, líneas, polígonos, etc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err="1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transformaciones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estadísticas de los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datos para facilitar 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 visualización (por ej. Agrupando o contando observaciones para un histograma). 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(Opcionales).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mapea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valores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el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espacio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datos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valores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el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espacio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estético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sea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por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color,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tamaño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 forma (+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leyenda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ejes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Sistema de </a:t>
            </a:r>
            <a:r>
              <a:rPr lang="es-AR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enadas de los datos para ser mapeados en el plano del gráfico. También provee ejes y grillas para poder leer el gráfico (coordenadas cartesianas, polares, proyecciones geográficas).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Facet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ado, describe cómo cortar los datos en subgrupos y mostrarlos en diferentes gráficos.</a:t>
            </a:r>
            <a:r>
              <a:rPr lang="es-AR" dirty="0" smtClean="0"/>
              <a:t> </a:t>
            </a:r>
            <a:endParaRPr lang="es-AR" b="0" i="0" dirty="0">
              <a:solidFill>
                <a:srgbClr val="000000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663448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/>
          <p:cNvSpPr txBox="1"/>
          <p:nvPr/>
        </p:nvSpPr>
        <p:spPr>
          <a:xfrm>
            <a:off x="1902039" y="574298"/>
            <a:ext cx="5339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rgbClr val="9900FF"/>
                </a:solidFill>
                <a:latin typeface="Arial Black" panose="020B0A04020102020204" pitchFamily="34" charset="0"/>
              </a:rPr>
              <a:t>¡</a:t>
            </a:r>
            <a:r>
              <a:rPr lang="es-AR" sz="3600" dirty="0" smtClean="0">
                <a:solidFill>
                  <a:srgbClr val="9900FF"/>
                </a:solidFill>
                <a:latin typeface="Arial Black" panose="020B0A04020102020204" pitchFamily="34" charset="0"/>
              </a:rPr>
              <a:t>MANOS A LA OBRA!</a:t>
            </a:r>
            <a:endParaRPr lang="es-AR" sz="3600" dirty="0">
              <a:solidFill>
                <a:srgbClr val="9900FF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5" y="1710100"/>
            <a:ext cx="4050187" cy="227823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97" y="4304580"/>
            <a:ext cx="1638397" cy="18978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11" y="1507494"/>
            <a:ext cx="2428875" cy="1885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0" y="3615575"/>
            <a:ext cx="2420672" cy="24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5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54" y="6202398"/>
            <a:ext cx="2620572" cy="581228"/>
            <a:chOff x="6473" y="5603687"/>
            <a:chExt cx="2215557" cy="404664"/>
          </a:xfrm>
        </p:grpSpPr>
        <p:pic>
          <p:nvPicPr>
            <p:cNvPr id="3" name="Picture 2" descr="D:\Mis Documentos\R\R-Ladies\Imagenes\LogoPequen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" y="5603687"/>
              <a:ext cx="404664" cy="40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9 CuadroTexto"/>
            <p:cNvSpPr txBox="1"/>
            <p:nvPr/>
          </p:nvSpPr>
          <p:spPr>
            <a:xfrm>
              <a:off x="411138" y="5687731"/>
              <a:ext cx="1810892" cy="25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R-Ladies Bariloche</a:t>
              </a:r>
            </a:p>
            <a:p>
              <a:r>
                <a:rPr lang="es-ES_tradnl" sz="900" dirty="0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Graficando con ggplot2| Lina Moreno </a:t>
              </a:r>
              <a:r>
                <a:rPr lang="es-ES_tradnl" sz="900" dirty="0" err="1">
                  <a:solidFill>
                    <a:srgbClr val="562557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Azócar</a:t>
              </a:r>
              <a:endParaRPr lang="en-US" sz="900" dirty="0">
                <a:solidFill>
                  <a:srgbClr val="562557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5" name="Triángulo rectángulo 4"/>
          <p:cNvSpPr/>
          <p:nvPr/>
        </p:nvSpPr>
        <p:spPr>
          <a:xfrm rot="16200000">
            <a:off x="7530861" y="5236234"/>
            <a:ext cx="1595887" cy="1630392"/>
          </a:xfrm>
          <a:prstGeom prst="rtTriangle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2" cy="297974"/>
          </a:xfrm>
          <a:prstGeom prst="rect">
            <a:avLst/>
          </a:prstGeom>
          <a:solidFill>
            <a:srgbClr val="883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/>
          <p:cNvSpPr txBox="1"/>
          <p:nvPr/>
        </p:nvSpPr>
        <p:spPr>
          <a:xfrm>
            <a:off x="1184243" y="1385785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1. Indicar con qué datos se va a trabajar.</a:t>
            </a:r>
            <a:endParaRPr lang="es-AR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81487" y="3079710"/>
            <a:ext cx="27743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r>
              <a:rPr lang="es-AR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(data=iris)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472883" y="606010"/>
            <a:ext cx="619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 smtClean="0">
                <a:solidFill>
                  <a:srgbClr val="9900FF"/>
                </a:solidFill>
                <a:latin typeface="Arial Black" panose="020B0A04020102020204" pitchFamily="34" charset="0"/>
              </a:rPr>
              <a:t>Construyendo un </a:t>
            </a:r>
            <a:r>
              <a:rPr lang="es-AR" sz="3600" dirty="0" err="1" smtClean="0">
                <a:solidFill>
                  <a:srgbClr val="9900FF"/>
                </a:solidFill>
                <a:latin typeface="Arial Black" panose="020B0A04020102020204" pitchFamily="34" charset="0"/>
              </a:rPr>
              <a:t>ggplot</a:t>
            </a:r>
            <a:endParaRPr lang="es-AR" sz="3600" dirty="0">
              <a:solidFill>
                <a:srgbClr val="9900FF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599" t="11332" r="45249" b="10211"/>
          <a:stretch/>
        </p:blipFill>
        <p:spPr>
          <a:xfrm>
            <a:off x="3840620" y="2540841"/>
            <a:ext cx="4380592" cy="3579979"/>
          </a:xfrm>
          <a:prstGeom prst="rect">
            <a:avLst/>
          </a:prstGeom>
          <a:ln w="38100">
            <a:solidFill>
              <a:srgbClr val="9900FF"/>
            </a:solidFill>
          </a:ln>
        </p:spPr>
      </p:pic>
      <p:sp>
        <p:nvSpPr>
          <p:cNvPr id="12" name="Rectángulo 11"/>
          <p:cNvSpPr/>
          <p:nvPr/>
        </p:nvSpPr>
        <p:spPr>
          <a:xfrm>
            <a:off x="681487" y="1945732"/>
            <a:ext cx="7944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normalmente, cargaríamos nuestra tabla con read.csv o 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read.table</a:t>
            </a:r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Flecha derecha 12"/>
          <p:cNvSpPr/>
          <p:nvPr/>
        </p:nvSpPr>
        <p:spPr>
          <a:xfrm rot="17010972">
            <a:off x="904898" y="3615359"/>
            <a:ext cx="558688" cy="3298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900FF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99344" y="4193238"/>
            <a:ext cx="277438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¡¡¡</a:t>
            </a:r>
            <a:r>
              <a:rPr lang="es-AR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Atentis</a:t>
            </a:r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!!!</a:t>
            </a:r>
          </a:p>
          <a:p>
            <a:endParaRPr lang="es-AR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Paquete ggplot</a:t>
            </a:r>
            <a:r>
              <a:rPr lang="es-AR" sz="2000" b="1" dirty="0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  <a:p>
            <a:endParaRPr lang="es-AR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AR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Función </a:t>
            </a:r>
            <a:r>
              <a:rPr lang="es-AR" sz="2000" b="1" dirty="0" err="1" smtClean="0">
                <a:solidFill>
                  <a:srgbClr val="99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ggplot</a:t>
            </a:r>
            <a:endParaRPr lang="es-AR" sz="2000" b="1" dirty="0">
              <a:solidFill>
                <a:srgbClr val="99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800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5376</TotalTime>
  <Words>2791</Words>
  <Application>Microsoft Office PowerPoint</Application>
  <PresentationFormat>Presentación en pantalla (4:3)</PresentationFormat>
  <Paragraphs>424</Paragraphs>
  <Slides>49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61" baseType="lpstr">
      <vt:lpstr>Arial Unicode MS</vt:lpstr>
      <vt:lpstr>Arial</vt:lpstr>
      <vt:lpstr>Arial Black</vt:lpstr>
      <vt:lpstr>Calibri</vt:lpstr>
      <vt:lpstr>Calibri Light</vt:lpstr>
      <vt:lpstr>Century Gothic</vt:lpstr>
      <vt:lpstr>Consolas</vt:lpstr>
      <vt:lpstr>Fira Sans</vt:lpstr>
      <vt:lpstr>Open Sans Condensed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Lina</dc:creator>
  <cp:lastModifiedBy>Lina</cp:lastModifiedBy>
  <cp:revision>171</cp:revision>
  <dcterms:created xsi:type="dcterms:W3CDTF">2019-10-16T14:54:41Z</dcterms:created>
  <dcterms:modified xsi:type="dcterms:W3CDTF">2019-10-29T11:12:27Z</dcterms:modified>
</cp:coreProperties>
</file>